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70" r:id="rId4"/>
    <p:sldId id="271" r:id="rId5"/>
    <p:sldId id="266" r:id="rId6"/>
    <p:sldId id="274" r:id="rId7"/>
    <p:sldId id="272" r:id="rId8"/>
    <p:sldId id="273" r:id="rId9"/>
    <p:sldId id="275" r:id="rId10"/>
    <p:sldId id="276" r:id="rId11"/>
    <p:sldId id="269" r:id="rId12"/>
    <p:sldId id="259" r:id="rId13"/>
    <p:sldId id="260" r:id="rId14"/>
    <p:sldId id="261" r:id="rId15"/>
    <p:sldId id="262" r:id="rId16"/>
    <p:sldId id="277" r:id="rId17"/>
    <p:sldId id="263" r:id="rId18"/>
    <p:sldId id="265" r:id="rId19"/>
    <p:sldId id="268" r:id="rId20"/>
    <p:sldId id="26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85"/>
    <p:restoredTop sz="77178"/>
  </p:normalViewPr>
  <p:slideViewPr>
    <p:cSldViewPr snapToGrid="0" snapToObjects="1">
      <p:cViewPr varScale="1">
        <p:scale>
          <a:sx n="91" d="100"/>
          <a:sy n="91" d="100"/>
        </p:scale>
        <p:origin x="15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tiff>
</file>

<file path=ppt/media/image4.png>
</file>

<file path=ppt/media/image5.tiff>
</file>

<file path=ppt/media/image6.png>
</file>

<file path=ppt/media/image7.tiff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C52A8D-4E28-2B49-A0B6-CED8D1D56AC6}" type="datetimeFigureOut">
              <a:rPr lang="en-US" smtClean="0"/>
              <a:t>2/19/17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C5F19E-3C8F-4241-BA9B-4B774CB66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005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condition</a:t>
            </a:r>
            <a:r>
              <a:rPr lang="en-US" baseline="0" dirty="0" smtClean="0"/>
              <a:t> of s</a:t>
            </a:r>
            <a:r>
              <a:rPr lang="en-US" dirty="0" smtClean="0"/>
              <a:t>econd order stationarity: uniform</a:t>
            </a:r>
            <a:r>
              <a:rPr lang="en-US" baseline="0" dirty="0" smtClean="0"/>
              <a:t> mean, covariance, and variance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5F19E-3C8F-4241-BA9B-4B774CB660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1481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condition</a:t>
            </a:r>
            <a:r>
              <a:rPr lang="en-US" baseline="0" dirty="0" smtClean="0"/>
              <a:t> of s</a:t>
            </a:r>
            <a:r>
              <a:rPr lang="en-US" dirty="0" smtClean="0"/>
              <a:t>econd order stationarity: uniform</a:t>
            </a:r>
            <a:r>
              <a:rPr lang="en-US" baseline="0" dirty="0" smtClean="0"/>
              <a:t> mean, covariance, and variance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5F19E-3C8F-4241-BA9B-4B774CB660A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627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condition</a:t>
            </a:r>
            <a:r>
              <a:rPr lang="en-US" baseline="0" dirty="0"/>
              <a:t> of s</a:t>
            </a:r>
            <a:r>
              <a:rPr lang="en-US" dirty="0"/>
              <a:t>econd order stationarity: uniform</a:t>
            </a:r>
            <a:r>
              <a:rPr lang="en-US" baseline="0" dirty="0"/>
              <a:t> mean, covariance, and variance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5F19E-3C8F-4241-BA9B-4B774CB660A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4918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Numerator is covariance or a measure of the strength</a:t>
            </a:r>
            <a:r>
              <a:rPr lang="en-US" baseline="0" dirty="0" smtClean="0"/>
              <a:t> of correlation of two variables (</a:t>
            </a:r>
            <a:r>
              <a:rPr lang="en-US" baseline="0" dirty="0" err="1" smtClean="0"/>
              <a:t>yh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yi</a:t>
            </a:r>
            <a:r>
              <a:rPr lang="en-US" baseline="0" dirty="0" smtClean="0"/>
              <a:t>). W(hi) is a weight for each distance class. If it falls within that distance class, then the weight will be 1 (or some other value) if that point is outside that distance class then w is 0, so that value is removed </a:t>
            </a:r>
          </a:p>
          <a:p>
            <a:endParaRPr lang="en-US" baseline="0" dirty="0" smtClean="0"/>
          </a:p>
          <a:p>
            <a:r>
              <a:rPr lang="en-US" baseline="0" dirty="0" smtClean="0"/>
              <a:t>Geary’s c 0 to some number larger than 1. if c is &lt; 1, positive spatial correlation, if &gt;1 negative. low values of c mean strong correlation.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5F19E-3C8F-4241-BA9B-4B774CB660A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2840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Numerator is covariance or a measure of the strength</a:t>
            </a:r>
            <a:r>
              <a:rPr lang="en-US" baseline="0" dirty="0" smtClean="0"/>
              <a:t> of correlation of two variables (</a:t>
            </a:r>
            <a:r>
              <a:rPr lang="en-US" baseline="0" dirty="0" err="1" smtClean="0"/>
              <a:t>yh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yi</a:t>
            </a:r>
            <a:r>
              <a:rPr lang="en-US" baseline="0" dirty="0" smtClean="0"/>
              <a:t>). W(hi) is a weight for each distance class. If it falls within that distance class, then the weight will be 1 (or some other value) if that point is outside that distance class then w is 0, so that value is removed </a:t>
            </a:r>
          </a:p>
          <a:p>
            <a:endParaRPr lang="en-US" baseline="0" dirty="0" smtClean="0"/>
          </a:p>
          <a:p>
            <a:r>
              <a:rPr lang="en-US" baseline="0" dirty="0" smtClean="0"/>
              <a:t>Geary’s c 0 to some number larger than 1. if c is &lt; 1, positive spatial correlation, if &gt;1 negative. </a:t>
            </a:r>
            <a:r>
              <a:rPr lang="en-US" baseline="0" smtClean="0"/>
              <a:t>low values of c mean strong correlation.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5F19E-3C8F-4241-BA9B-4B774CB660A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830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9E0-C276-5243-AC3F-6CAA3958447D}" type="datetimeFigureOut">
              <a:rPr lang="en-US" smtClean="0"/>
              <a:t>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47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9E0-C276-5243-AC3F-6CAA3958447D}" type="datetimeFigureOut">
              <a:rPr lang="en-US" smtClean="0"/>
              <a:t>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236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9E0-C276-5243-AC3F-6CAA3958447D}" type="datetimeFigureOut">
              <a:rPr lang="en-US" smtClean="0"/>
              <a:t>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293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9E0-C276-5243-AC3F-6CAA3958447D}" type="datetimeFigureOut">
              <a:rPr lang="en-US" smtClean="0"/>
              <a:t>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89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9E0-C276-5243-AC3F-6CAA3958447D}" type="datetimeFigureOut">
              <a:rPr lang="en-US" smtClean="0"/>
              <a:t>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544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9E0-C276-5243-AC3F-6CAA3958447D}" type="datetimeFigureOut">
              <a:rPr lang="en-US" smtClean="0"/>
              <a:t>2/19/17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660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9E0-C276-5243-AC3F-6CAA3958447D}" type="datetimeFigureOut">
              <a:rPr lang="en-US" smtClean="0"/>
              <a:t>2/19/17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68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9E0-C276-5243-AC3F-6CAA3958447D}" type="datetimeFigureOut">
              <a:rPr lang="en-US" smtClean="0"/>
              <a:t>2/19/17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457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9E0-C276-5243-AC3F-6CAA3958447D}" type="datetimeFigureOut">
              <a:rPr lang="en-US" smtClean="0"/>
              <a:t>2/19/17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773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9E0-C276-5243-AC3F-6CAA3958447D}" type="datetimeFigureOut">
              <a:rPr lang="en-US" smtClean="0"/>
              <a:t>2/19/17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009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9E0-C276-5243-AC3F-6CAA3958447D}" type="datetimeFigureOut">
              <a:rPr lang="en-US" smtClean="0"/>
              <a:t>2/19/17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034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C09E0-C276-5243-AC3F-6CAA3958447D}" type="datetimeFigureOut">
              <a:rPr lang="en-US" smtClean="0"/>
              <a:t>2/19/17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321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681317"/>
            <a:ext cx="9144000" cy="1828646"/>
          </a:xfrm>
          <a:noFill/>
        </p:spPr>
        <p:txBody>
          <a:bodyPr>
            <a:normAutofit/>
          </a:bodyPr>
          <a:lstStyle/>
          <a:p>
            <a:r>
              <a:rPr lang="en-US" dirty="0" smtClean="0"/>
              <a:t>Spatial analyses: </a:t>
            </a:r>
            <a:r>
              <a:rPr lang="en-US" dirty="0" err="1" smtClean="0"/>
              <a:t>Correlograms</a:t>
            </a:r>
            <a:r>
              <a:rPr lang="en-US" dirty="0" smtClean="0"/>
              <a:t> and </a:t>
            </a:r>
            <a:r>
              <a:rPr lang="en-US" dirty="0" err="1" smtClean="0"/>
              <a:t>dbMEM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Elizabeth Bowman</a:t>
            </a:r>
          </a:p>
          <a:p>
            <a:r>
              <a:rPr lang="en-US" dirty="0" smtClean="0"/>
              <a:t>Arnold lab workshop</a:t>
            </a:r>
          </a:p>
          <a:p>
            <a:r>
              <a:rPr lang="en-US" dirty="0" smtClean="0"/>
              <a:t>Spring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663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816" y="2626824"/>
            <a:ext cx="3466514" cy="1604352"/>
          </a:xfrm>
        </p:spPr>
        <p:txBody>
          <a:bodyPr>
            <a:normAutofit/>
          </a:bodyPr>
          <a:lstStyle/>
          <a:p>
            <a:r>
              <a:rPr lang="en-US" dirty="0" smtClean="0"/>
              <a:t>Distance classes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0287" y="0"/>
            <a:ext cx="84217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75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 smtClean="0"/>
              <a:t>Correlogram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9125" y="1803485"/>
            <a:ext cx="5929745" cy="4888259"/>
          </a:xfrm>
          <a:prstGeom prst="rect">
            <a:avLst/>
          </a:prstGeom>
        </p:spPr>
      </p:pic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20" y="2396836"/>
            <a:ext cx="5855042" cy="3389209"/>
          </a:xfrm>
        </p:spPr>
      </p:pic>
    </p:spTree>
    <p:extLst>
      <p:ext uri="{BB962C8B-B14F-4D97-AF65-F5344CB8AC3E}">
        <p14:creationId xmlns:p14="http://schemas.microsoft.com/office/powerpoint/2010/main" val="2793891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Mantel test and mantel </a:t>
            </a:r>
            <a:r>
              <a:rPr lang="en-US" dirty="0" err="1" smtClean="0"/>
              <a:t>correlograms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Originally developed to evaluate for the study of diseases</a:t>
            </a:r>
          </a:p>
          <a:p>
            <a:pPr marL="180975" indent="-180975"/>
            <a:r>
              <a:rPr lang="en-US" sz="2600" dirty="0">
                <a:latin typeface="Calibri" charset="0"/>
                <a:ea typeface="Calibri" charset="0"/>
                <a:cs typeface="Calibri" charset="0"/>
              </a:rPr>
              <a:t>Regression assumes </a:t>
            </a:r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independence of observations</a:t>
            </a:r>
            <a:endParaRPr lang="en-US" sz="2600" dirty="0">
              <a:latin typeface="Calibri" charset="0"/>
              <a:ea typeface="Calibri" charset="0"/>
              <a:cs typeface="Calibri" charset="0"/>
            </a:endParaRP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Contents of distance matrices are not independent from one another</a:t>
            </a: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4050444"/>
              </p:ext>
            </p:extLst>
          </p:nvPr>
        </p:nvGraphicFramePr>
        <p:xfrm>
          <a:off x="1709055" y="3753152"/>
          <a:ext cx="801916" cy="1849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19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0600249"/>
              </p:ext>
            </p:extLst>
          </p:nvPr>
        </p:nvGraphicFramePr>
        <p:xfrm>
          <a:off x="4827814" y="3758232"/>
          <a:ext cx="5080000" cy="1844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</a:tblGrid>
              <a:tr h="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8" name="Straight Arrow Connector 7"/>
          <p:cNvCxnSpPr/>
          <p:nvPr/>
        </p:nvCxnSpPr>
        <p:spPr>
          <a:xfrm>
            <a:off x="2844800" y="4677712"/>
            <a:ext cx="148045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0563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Mantel test: what are you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Evaluates correlation between distance or dissimilarity matrices</a:t>
            </a:r>
          </a:p>
          <a:p>
            <a:pPr marL="180975" indent="-180975"/>
            <a:r>
              <a:rPr lang="en-US" sz="2600" dirty="0">
                <a:latin typeface="Calibri" charset="0"/>
                <a:ea typeface="Calibri" charset="0"/>
                <a:cs typeface="Calibri" charset="0"/>
              </a:rPr>
              <a:t>Do samples that are similar in terms of the predictor (environmental) variables also tend to be similar in terms of the dependent (species) variable</a:t>
            </a:r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?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Null: there is no correlation between the predictor variable and the dependent variable.</a:t>
            </a:r>
            <a:endParaRPr lang="en-US" sz="26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91653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Mantel test: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Matrices must be of the same dimensions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Matrices must refer to the same objects in the same order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You are comparing different aspects of the same sampling units</a:t>
            </a:r>
          </a:p>
          <a:p>
            <a:pPr marL="180975" indent="-180975"/>
            <a:endParaRPr lang="en-US" sz="26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003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Mantel test: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Tests the significance of the correlation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Results of repeated randomizations are compared to the observed matrix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How often do randomizations result in correlations as strong as or stronger than that observed</a:t>
            </a:r>
            <a:endParaRPr lang="en-US" sz="2600" dirty="0">
              <a:latin typeface="Calibri" charset="0"/>
              <a:ea typeface="Calibri" charset="0"/>
              <a:cs typeface="Calibri" charset="0"/>
            </a:endParaRP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Based on this test, you get a mantel statistic </a:t>
            </a:r>
            <a:r>
              <a:rPr lang="mr-IN" sz="2600" dirty="0" smtClean="0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mr-IN" sz="2600" dirty="0" err="1" smtClean="0">
                <a:latin typeface="Calibri" charset="0"/>
                <a:ea typeface="Calibri" charset="0"/>
                <a:cs typeface="Calibri" charset="0"/>
              </a:rPr>
              <a:t>r</a:t>
            </a:r>
            <a:r>
              <a:rPr lang="mr-IN" sz="2600" dirty="0" smtClean="0">
                <a:latin typeface="Calibri" charset="0"/>
                <a:ea typeface="Calibri" charset="0"/>
                <a:cs typeface="Calibri" charset="0"/>
              </a:rPr>
              <a:t>)</a:t>
            </a:r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 and and a p-value</a:t>
            </a:r>
          </a:p>
        </p:txBody>
      </p:sp>
    </p:spTree>
    <p:extLst>
      <p:ext uri="{BB962C8B-B14F-4D97-AF65-F5344CB8AC3E}">
        <p14:creationId xmlns:p14="http://schemas.microsoft.com/office/powerpoint/2010/main" val="19034826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Mantel </a:t>
            </a:r>
            <a:r>
              <a:rPr lang="en-US" dirty="0" err="1" smtClean="0"/>
              <a:t>correlogram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8098" y="852023"/>
            <a:ext cx="5873902" cy="532494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74" y="1977793"/>
            <a:ext cx="5994400" cy="3073400"/>
          </a:xfrm>
        </p:spPr>
      </p:pic>
    </p:spTree>
    <p:extLst>
      <p:ext uri="{BB962C8B-B14F-4D97-AF65-F5344CB8AC3E}">
        <p14:creationId xmlns:p14="http://schemas.microsoft.com/office/powerpoint/2010/main" val="71850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based Moran’s Eigenvector Maps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Originally called principal coordinates of neighbor matrices (PCNM)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Allows modelling of more complex spatial structures</a:t>
            </a: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495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dbMEM</a:t>
            </a:r>
            <a:r>
              <a:rPr lang="en-US" dirty="0" smtClean="0"/>
              <a:t>: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Construct a matric of Euclidean distances among sites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Truncate matrix to retain only the distances among close neighbors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Compute a </a:t>
            </a:r>
            <a:r>
              <a:rPr lang="en-US" sz="2600" dirty="0" err="1" smtClean="0">
                <a:latin typeface="Calibri" charset="0"/>
                <a:ea typeface="Calibri" charset="0"/>
                <a:cs typeface="Calibri" charset="0"/>
              </a:rPr>
              <a:t>PCoA</a:t>
            </a:r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 of the truncated distance matrix</a:t>
            </a:r>
          </a:p>
          <a:p>
            <a:pPr marL="638175" lvl="1" indent="-180975"/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generally only the positive </a:t>
            </a:r>
            <a:r>
              <a:rPr lang="en-US" sz="2200" dirty="0" err="1" smtClean="0">
                <a:latin typeface="Calibri" charset="0"/>
                <a:ea typeface="Calibri" charset="0"/>
                <a:cs typeface="Calibri" charset="0"/>
              </a:rPr>
              <a:t>eigenfunctions</a:t>
            </a:r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 are retained</a:t>
            </a:r>
          </a:p>
          <a:p>
            <a:pPr marL="638175" lvl="1" indent="-180975"/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this is done if you are only interested in positive spatial correlation</a:t>
            </a:r>
            <a:endParaRPr lang="en-US" sz="2200" dirty="0">
              <a:latin typeface="Calibri" charset="0"/>
              <a:ea typeface="Calibri" charset="0"/>
              <a:cs typeface="Calibri" charset="0"/>
            </a:endParaRP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Use the eigenvectors as spatial explanatory variables</a:t>
            </a:r>
          </a:p>
        </p:txBody>
      </p:sp>
    </p:spTree>
    <p:extLst>
      <p:ext uri="{BB962C8B-B14F-4D97-AF65-F5344CB8AC3E}">
        <p14:creationId xmlns:p14="http://schemas.microsoft.com/office/powerpoint/2010/main" val="32981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 smtClean="0"/>
              <a:t>dbMEM</a:t>
            </a:r>
            <a:r>
              <a:rPr lang="en-US" dirty="0" smtClean="0"/>
              <a:t>: basics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28" y="1695604"/>
            <a:ext cx="5493257" cy="5014912"/>
          </a:xfr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64"/>
          <a:stretch/>
        </p:blipFill>
        <p:spPr>
          <a:xfrm>
            <a:off x="7210418" y="517525"/>
            <a:ext cx="3856975" cy="30112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78"/>
          <a:stretch/>
        </p:blipFill>
        <p:spPr>
          <a:xfrm>
            <a:off x="7210418" y="3872718"/>
            <a:ext cx="3898196" cy="296391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7210418" y="115060"/>
            <a:ext cx="1513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Axis 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210418" y="3516093"/>
            <a:ext cx="1513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Axis 2</a:t>
            </a:r>
          </a:p>
        </p:txBody>
      </p:sp>
    </p:spTree>
    <p:extLst>
      <p:ext uri="{BB962C8B-B14F-4D97-AF65-F5344CB8AC3E}">
        <p14:creationId xmlns:p14="http://schemas.microsoft.com/office/powerpoint/2010/main" val="3393712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these tests and why do we use them?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Ecologists are interested in understanding how communities are structured spatially and temporally</a:t>
            </a:r>
          </a:p>
          <a:p>
            <a:r>
              <a:rPr lang="en-US" dirty="0" smtClean="0"/>
              <a:t>There are different influences at different scales</a:t>
            </a:r>
          </a:p>
          <a:p>
            <a:pPr lvl="1"/>
            <a:r>
              <a:rPr lang="en-US" dirty="0" smtClean="0"/>
              <a:t>abiotic (climate, physical, chemical)</a:t>
            </a:r>
          </a:p>
          <a:p>
            <a:pPr lvl="1"/>
            <a:r>
              <a:rPr lang="en-US" dirty="0" smtClean="0"/>
              <a:t>biotic (dispersal limitations, top-down processes)</a:t>
            </a:r>
            <a:endParaRPr lang="en-US" dirty="0"/>
          </a:p>
          <a:p>
            <a:pPr lvl="1"/>
            <a:r>
              <a:rPr lang="en-US" dirty="0" smtClean="0"/>
              <a:t>historical events (disturbance)</a:t>
            </a:r>
          </a:p>
          <a:p>
            <a:r>
              <a:rPr lang="en-US" dirty="0" smtClean="0"/>
              <a:t>Generally these factors are spatially structured</a:t>
            </a:r>
          </a:p>
          <a:p>
            <a:r>
              <a:rPr lang="en-US" dirty="0" smtClean="0"/>
              <a:t>Family of analyses used are called Surface Trend Analysis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45273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McCune and Grace. 2002. Analysis of ecological communities. </a:t>
            </a:r>
            <a:r>
              <a:rPr lang="en-US" sz="2600" dirty="0" err="1" smtClean="0">
                <a:latin typeface="Calibri" charset="0"/>
                <a:ea typeface="Calibri" charset="0"/>
                <a:cs typeface="Calibri" charset="0"/>
              </a:rPr>
              <a:t>MjM</a:t>
            </a:r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 Software Design. </a:t>
            </a:r>
          </a:p>
          <a:p>
            <a:pPr marL="180975" indent="-180975"/>
            <a:r>
              <a:rPr lang="en-US" sz="2600" dirty="0" err="1" smtClean="0">
                <a:latin typeface="Calibri" charset="0"/>
                <a:ea typeface="Calibri" charset="0"/>
                <a:cs typeface="Calibri" charset="0"/>
              </a:rPr>
              <a:t>Borcard</a:t>
            </a:r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, Gillet, and Legendre. 2011. Numerical ecology with R. Springer.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Numerical ecology</a:t>
            </a: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408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Surface trend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Spatial </a:t>
            </a:r>
            <a:r>
              <a:rPr lang="en-US" dirty="0" err="1" smtClean="0"/>
              <a:t>correlogram</a:t>
            </a:r>
            <a:r>
              <a:rPr lang="en-US" dirty="0" smtClean="0"/>
              <a:t> (Numerical Ecology, Ch13)</a:t>
            </a:r>
          </a:p>
          <a:p>
            <a:r>
              <a:rPr lang="en-US" dirty="0" smtClean="0"/>
              <a:t>Mantel </a:t>
            </a:r>
            <a:r>
              <a:rPr lang="en-US" dirty="0" err="1" smtClean="0"/>
              <a:t>correlogram</a:t>
            </a:r>
            <a:r>
              <a:rPr lang="en-US" dirty="0"/>
              <a:t> </a:t>
            </a:r>
            <a:r>
              <a:rPr lang="en-US" dirty="0" smtClean="0"/>
              <a:t>(Numerical Ecology, Ch13)</a:t>
            </a:r>
          </a:p>
          <a:p>
            <a:r>
              <a:rPr lang="en-US" dirty="0"/>
              <a:t>D</a:t>
            </a:r>
            <a:r>
              <a:rPr lang="en-US" dirty="0" smtClean="0"/>
              <a:t>istance Based Moran’s Eigenvector Maps (Numerical Ecology, Ch14)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17848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US"/>
              <a:t>Surface trend analysis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48930" y="2438400"/>
            <a:ext cx="3667037" cy="3785419"/>
          </a:xfrm>
        </p:spPr>
        <p:txBody>
          <a:bodyPr>
            <a:normAutofit/>
          </a:bodyPr>
          <a:lstStyle/>
          <a:p>
            <a:endParaRPr lang="en-US" sz="1800"/>
          </a:p>
        </p:txBody>
      </p:sp>
      <p:pic>
        <p:nvPicPr>
          <p:cNvPr id="6" name="Content Placeholder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2346"/>
          <a:stretch/>
        </p:blipFill>
        <p:spPr>
          <a:xfrm>
            <a:off x="4712676" y="345295"/>
            <a:ext cx="7136278" cy="6167411"/>
          </a:xfrm>
          <a:prstGeom prst="rect">
            <a:avLst/>
          </a:prstGeom>
          <a:effectLst/>
        </p:spPr>
      </p:pic>
      <p:sp>
        <p:nvSpPr>
          <p:cNvPr id="3" name="TextBox 2"/>
          <p:cNvSpPr txBox="1"/>
          <p:nvPr/>
        </p:nvSpPr>
        <p:spPr>
          <a:xfrm>
            <a:off x="10146763" y="6547875"/>
            <a:ext cx="17021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/>
              <a:t>Numerical Ecology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076974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</a:t>
            </a:r>
            <a:r>
              <a:rPr lang="en-US" dirty="0" err="1" smtClean="0"/>
              <a:t>correlograms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Allows modelling of spatial structures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Plots some index of autocorrelation against distance classes</a:t>
            </a:r>
          </a:p>
          <a:p>
            <a:pPr marL="638175" lvl="1" indent="-180975"/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Moran’s I</a:t>
            </a:r>
          </a:p>
          <a:p>
            <a:pPr marL="638175" lvl="1" indent="-180975"/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Geary’s c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Univariate data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Quantitative variables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Useful explanatory and descriptive tool</a:t>
            </a: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342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and dissimilarity matrices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Computes differences between pairs of observations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Many different formulas for computing distances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Euclidean is most commonly used with geographical distances </a:t>
            </a:r>
            <a:r>
              <a:rPr lang="en-US" sz="2600" smtClean="0">
                <a:latin typeface="Calibri" charset="0"/>
                <a:ea typeface="Calibri" charset="0"/>
                <a:cs typeface="Calibri" charset="0"/>
              </a:rPr>
              <a:t>and  environmental variables</a:t>
            </a:r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709055" y="3753152"/>
          <a:ext cx="801916" cy="1849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19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4827814" y="3758232"/>
          <a:ext cx="5080000" cy="1844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</a:tblGrid>
              <a:tr h="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8" name="Straight Arrow Connector 7"/>
          <p:cNvCxnSpPr/>
          <p:nvPr/>
        </p:nvCxnSpPr>
        <p:spPr>
          <a:xfrm>
            <a:off x="2844800" y="4677712"/>
            <a:ext cx="148045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287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Moran’s 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Similar to Pearson’s correlation coefficient although some differences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Ranges from -1 to +1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A positive </a:t>
            </a:r>
            <a:r>
              <a:rPr lang="en-US" sz="2600" i="1" dirty="0" smtClean="0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 translates to a positive spatial correlation in the data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A negative </a:t>
            </a:r>
            <a:r>
              <a:rPr lang="en-US" sz="2600" i="1" dirty="0" smtClean="0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 translates to a negative spatial correlation in the data</a:t>
            </a: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550" y="3827463"/>
            <a:ext cx="8978900" cy="234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842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Determination of distance classes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Number of distance classes is arbitrary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Narrower classes increases the resolution of the </a:t>
            </a:r>
            <a:r>
              <a:rPr lang="en-US" sz="2600" dirty="0" err="1" smtClean="0">
                <a:latin typeface="Calibri" charset="0"/>
                <a:ea typeface="Calibri" charset="0"/>
                <a:cs typeface="Calibri" charset="0"/>
              </a:rPr>
              <a:t>correlogram</a:t>
            </a:r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More pairs in a distance class increases the power of the test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Different ways to have distance classes</a:t>
            </a:r>
          </a:p>
          <a:p>
            <a:pPr marL="638175" lvl="1" indent="-180975"/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Distance classes can be equal widths</a:t>
            </a:r>
          </a:p>
          <a:p>
            <a:pPr marL="638175" lvl="1" indent="-180975"/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Distance classes can contain the same number of pairs of observations</a:t>
            </a: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420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816" y="2626824"/>
            <a:ext cx="3466514" cy="1604352"/>
          </a:xfrm>
        </p:spPr>
        <p:txBody>
          <a:bodyPr>
            <a:normAutofit/>
          </a:bodyPr>
          <a:lstStyle/>
          <a:p>
            <a:r>
              <a:rPr lang="en-US" dirty="0" smtClean="0"/>
              <a:t>Distance classes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30" y="0"/>
            <a:ext cx="8236670" cy="68580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6147582" y="2208628"/>
            <a:ext cx="393895" cy="140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6063173" y="2278966"/>
            <a:ext cx="1" cy="211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5627077" y="1941342"/>
            <a:ext cx="337623" cy="218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6063173" y="1195754"/>
            <a:ext cx="1" cy="8440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6147582" y="1477108"/>
            <a:ext cx="1468883" cy="6822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>
            <a:off x="5627077" y="2278966"/>
            <a:ext cx="337623" cy="347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5704449" y="1931629"/>
            <a:ext cx="1688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</a:t>
            </a:r>
            <a:endParaRPr lang="en-US" sz="1200" dirty="0"/>
          </a:p>
        </p:txBody>
      </p:sp>
      <p:sp>
        <p:nvSpPr>
          <p:cNvPr id="38" name="TextBox 37"/>
          <p:cNvSpPr txBox="1"/>
          <p:nvPr/>
        </p:nvSpPr>
        <p:spPr>
          <a:xfrm>
            <a:off x="6203853" y="2121543"/>
            <a:ext cx="1992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</a:t>
            </a:r>
            <a:endParaRPr lang="en-US" sz="1200" dirty="0"/>
          </a:p>
        </p:txBody>
      </p:sp>
      <p:sp>
        <p:nvSpPr>
          <p:cNvPr id="39" name="TextBox 38"/>
          <p:cNvSpPr txBox="1"/>
          <p:nvPr/>
        </p:nvSpPr>
        <p:spPr>
          <a:xfrm>
            <a:off x="6010423" y="2208126"/>
            <a:ext cx="1688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5716174" y="2266909"/>
            <a:ext cx="1688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41" name="TextBox 40"/>
          <p:cNvSpPr txBox="1"/>
          <p:nvPr/>
        </p:nvSpPr>
        <p:spPr>
          <a:xfrm>
            <a:off x="5952978" y="1392369"/>
            <a:ext cx="1688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4</a:t>
            </a:r>
            <a:endParaRPr lang="en-US" sz="1200" dirty="0"/>
          </a:p>
        </p:txBody>
      </p:sp>
      <p:sp>
        <p:nvSpPr>
          <p:cNvPr id="42" name="TextBox 41"/>
          <p:cNvSpPr txBox="1"/>
          <p:nvPr/>
        </p:nvSpPr>
        <p:spPr>
          <a:xfrm>
            <a:off x="6625883" y="1741719"/>
            <a:ext cx="1688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5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96382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3132</TotalTime>
  <Words>867</Words>
  <Application>Microsoft Macintosh PowerPoint</Application>
  <PresentationFormat>Widescreen</PresentationFormat>
  <Paragraphs>160</Paragraphs>
  <Slides>20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Calibri</vt:lpstr>
      <vt:lpstr>Calibri Light</vt:lpstr>
      <vt:lpstr>Arial</vt:lpstr>
      <vt:lpstr>Office Theme</vt:lpstr>
      <vt:lpstr>Spatial analyses: Correlograms and dbMEM</vt:lpstr>
      <vt:lpstr>What are these tests and why do we use them?</vt:lpstr>
      <vt:lpstr>Surface trend analysis</vt:lpstr>
      <vt:lpstr>Surface trend analysis</vt:lpstr>
      <vt:lpstr>Spatial correlograms</vt:lpstr>
      <vt:lpstr>Distance and dissimilarity matrices</vt:lpstr>
      <vt:lpstr>Moran’s I</vt:lpstr>
      <vt:lpstr>Determination of distance classes</vt:lpstr>
      <vt:lpstr>Distance classes</vt:lpstr>
      <vt:lpstr>Distance classes</vt:lpstr>
      <vt:lpstr>PowerPoint Presentation</vt:lpstr>
      <vt:lpstr>Mantel test and mantel correlograms</vt:lpstr>
      <vt:lpstr>Mantel test: what are you testing</vt:lpstr>
      <vt:lpstr>Mantel test: requirements</vt:lpstr>
      <vt:lpstr>Mantel test: basics</vt:lpstr>
      <vt:lpstr>Mantel correlogram</vt:lpstr>
      <vt:lpstr>Distance based Moran’s Eigenvector Maps</vt:lpstr>
      <vt:lpstr>dbMEM: basics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Mantel test and dbMEM</dc:title>
  <dc:creator>Elizabeth Bowman</dc:creator>
  <cp:lastModifiedBy>Elizabeth Bowman</cp:lastModifiedBy>
  <cp:revision>108</cp:revision>
  <dcterms:created xsi:type="dcterms:W3CDTF">2017-02-02T20:56:06Z</dcterms:created>
  <dcterms:modified xsi:type="dcterms:W3CDTF">2017-02-19T21:51:02Z</dcterms:modified>
</cp:coreProperties>
</file>

<file path=docProps/thumbnail.jpeg>
</file>